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65" r:id="rId4"/>
    <p:sldId id="281" r:id="rId5"/>
    <p:sldId id="300" r:id="rId6"/>
    <p:sldId id="294" r:id="rId7"/>
    <p:sldId id="286" r:id="rId8"/>
    <p:sldId id="293" r:id="rId9"/>
    <p:sldId id="296" r:id="rId10"/>
    <p:sldId id="298" r:id="rId11"/>
    <p:sldId id="283" r:id="rId12"/>
    <p:sldId id="271" r:id="rId13"/>
    <p:sldId id="272" r:id="rId14"/>
    <p:sldId id="284" r:id="rId15"/>
    <p:sldId id="29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84" autoAdjust="0"/>
  </p:normalViewPr>
  <p:slideViewPr>
    <p:cSldViewPr>
      <p:cViewPr>
        <p:scale>
          <a:sx n="50" d="100"/>
          <a:sy n="50" d="100"/>
        </p:scale>
        <p:origin x="222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FCC69AE-6734-438F-892B-ED3D9C962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31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F778D-E0BF-4E48-8EB6-BD9EA332D9FA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759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10A8F-0483-4ECD-A153-88B423248D44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170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99B9B-5F31-460A-B3EF-6CEC2122DCBB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26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99B9B-5F31-460A-B3EF-6CEC2122DCBB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03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768F3-CF57-4B2F-AFA4-133A01A7F00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180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C4662-40A0-4006-9DD1-D7A684F8F3C4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92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5D610-A9FE-4A8F-8940-1DC94AB2AAC7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519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768F3-CF57-4B2F-AFA4-133A01A7F00A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272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FAF0-DFAC-4C5B-A7E1-06299BBFB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ACF1-7727-4EFB-9CD5-93AB974C0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27B8-D23F-4AEC-86E3-774AA033E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83D5-F4CD-4703-B4D0-A385B138F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FBA26-A6D4-4F26-B0E0-2744475A6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E1076-C0A2-4953-AB1D-70ABC8BF5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705EC-93D1-45B9-89AF-5B905FAFA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DA528-9D79-4B4B-9090-F921A9F68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C251-B4AC-429D-8265-6A3F0BDE0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03FD-88A2-4833-B6D9-37E6FE00D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65588-6FA2-4CB6-95DE-593982F64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4C18A2D-7351-42BC-AC25-B3A600B75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Documents and Settings\DE SYSTEMS\Desktop\ON 2013\PPT\CIVIX PPT backgrounds\CIVIX_pp_slides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286000"/>
            <a:ext cx="67818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Secondary PowerPoint 3: </a:t>
            </a:r>
          </a:p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Governments in Canada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What other levels of government                    exist in Canada?</a:t>
            </a:r>
          </a:p>
        </p:txBody>
      </p:sp>
    </p:spTree>
    <p:extLst>
      <p:ext uri="{BB962C8B-B14F-4D97-AF65-F5344CB8AC3E}">
        <p14:creationId xmlns:p14="http://schemas.microsoft.com/office/powerpoint/2010/main" val="185647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Local Governments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850467" cy="4525963"/>
          </a:xfrm>
        </p:spPr>
        <p:txBody>
          <a:bodyPr/>
          <a:lstStyle/>
          <a:p>
            <a:pPr eaLnBrk="1" hangingPunct="1"/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 The local government system in B.C. includes </a:t>
            </a:r>
            <a:r>
              <a:rPr lang="en-CA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municipal governments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regional districts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CA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improvement districts</a:t>
            </a:r>
            <a:endParaRPr lang="en-US" altLang="en-US" sz="24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elected representative at the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municipal level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is called a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Calibri" pitchFamily="34" charset="0"/>
              </a:rPr>
              <a:t>councillor</a:t>
            </a:r>
            <a:endParaRPr lang="en-US" alt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head of the council is called a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mayor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and they elected by citizens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lvl="0"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Municipal councils debate and pass laws         at the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city or town hall</a:t>
            </a:r>
            <a:endParaRPr lang="en-US" alt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The size and structure of the council differs depending on the population it represents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447800"/>
            <a:ext cx="2678672" cy="1737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399" y="3581400"/>
            <a:ext cx="2675682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Division of Powers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When they chose a federal form of government, the Canadian Fathers of Confederation assigned particular responsibilities to the federal and provincial governments (outlined in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Sections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91–95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of the </a:t>
            </a:r>
            <a:r>
              <a:rPr lang="en-US" altLang="en-US" sz="2400" i="1" dirty="0">
                <a:solidFill>
                  <a:schemeClr val="bg1"/>
                </a:solidFill>
                <a:latin typeface="Calibri" pitchFamily="34" charset="0"/>
              </a:rPr>
              <a:t>Constitution Act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This division of powers is based on the idea of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subsidiarity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, meaning that the government level closest to the issue governs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it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Local governments receive their powers from the provincial government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221" name="Picture 8" descr="macdonald-chro-1867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800600"/>
            <a:ext cx="3609231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600" b="1" dirty="0" smtClean="0">
                <a:solidFill>
                  <a:schemeClr val="bg1"/>
                </a:solidFill>
                <a:latin typeface="Calibri" pitchFamily="34" charset="0"/>
              </a:rPr>
              <a:t>Examples of Government Responsibilities</a:t>
            </a:r>
            <a:endParaRPr lang="en-US" altLang="en-US" sz="3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4525963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Federal</a:t>
            </a:r>
            <a:r>
              <a:rPr lang="en-US" altLang="en-US" sz="26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Global affairs, immigration and citizenship, national defence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currency, public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safety,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fisheries and oceans</a:t>
            </a:r>
          </a:p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Provincial</a:t>
            </a:r>
            <a:r>
              <a:rPr lang="en-US" altLang="en-US" sz="26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Education,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health care delivery, social welfare, transportation and highways</a:t>
            </a:r>
          </a:p>
          <a:p>
            <a:pPr eaLnBrk="1" hangingPunct="1"/>
            <a:r>
              <a:rPr lang="en-US" altLang="en-US" sz="2600" b="1" dirty="0" smtClean="0">
                <a:solidFill>
                  <a:srgbClr val="FFC000"/>
                </a:solidFill>
                <a:latin typeface="Calibri" pitchFamily="34" charset="0"/>
              </a:rPr>
              <a:t>Municipal</a:t>
            </a:r>
            <a:r>
              <a:rPr lang="en-US" altLang="en-US" sz="26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altLang="en-US" sz="2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Roads and bridges, water 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sewer service, recreation and community facilities</a:t>
            </a:r>
            <a:r>
              <a:rPr lang="en-CA" altLang="en-US" sz="26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CA" altLang="en-US" sz="2600" dirty="0" smtClean="0">
                <a:solidFill>
                  <a:schemeClr val="bg1"/>
                </a:solidFill>
                <a:latin typeface="Calibri" pitchFamily="34" charset="0"/>
              </a:rPr>
              <a:t>libraries, police services</a:t>
            </a:r>
            <a:endParaRPr lang="en-US" altLang="en-US" sz="2600" dirty="0" smtClean="0"/>
          </a:p>
        </p:txBody>
      </p:sp>
      <p:pic>
        <p:nvPicPr>
          <p:cNvPr id="10245" name="Picture 14" descr="66229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1" y="4320382"/>
            <a:ext cx="2089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alg_doctor_child_pati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335708"/>
            <a:ext cx="2057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d1dcea9a4e8880aadf2fed43943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719" y="4320382"/>
            <a:ext cx="18335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2649" y="9414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Municipal/Local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2649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elected representative at the municipal level is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usually called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en-US" altLang="en-US" sz="2400" b="1" dirty="0" err="1" smtClean="0">
                <a:solidFill>
                  <a:srgbClr val="FFC000"/>
                </a:solidFill>
                <a:latin typeface="Calibri" pitchFamily="34" charset="0"/>
              </a:rPr>
              <a:t>councillor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Municipal councils debate and pass laws at the local or city town hall.</a:t>
            </a:r>
            <a:endParaRPr lang="en-US" alt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head of the council is called a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mayor</a:t>
            </a:r>
            <a:r>
              <a:rPr lang="en-US" alt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itchFamily="34" charset="0"/>
              </a:rPr>
              <a:t>or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 reeve.</a:t>
            </a:r>
            <a:endParaRPr lang="en-US" alt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The size and structure of the council differs,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depending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on the population.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408" y="4038600"/>
            <a:ext cx="3033346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0702" y="3777457"/>
            <a:ext cx="2670437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162" y="4097001"/>
            <a:ext cx="2589132" cy="1941849"/>
          </a:xfrm>
          <a:prstGeom prst="rect">
            <a:avLst/>
          </a:prstGeom>
        </p:spPr>
      </p:pic>
      <p:pic>
        <p:nvPicPr>
          <p:cNvPr id="8" name="Picture 6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 kern="0" dirty="0" smtClean="0">
                <a:solidFill>
                  <a:schemeClr val="bg1"/>
                </a:solidFill>
                <a:latin typeface="Calibri" pitchFamily="34" charset="0"/>
              </a:rPr>
              <a:t>Indigenous Governments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Indigenous communities or First Nations reserves have their own governments  which </a:t>
            </a:r>
            <a:r>
              <a:rPr lang="en-US" altLang="en-US" sz="2400" kern="0" dirty="0" smtClean="0">
                <a:solidFill>
                  <a:schemeClr val="bg1"/>
                </a:solidFill>
                <a:latin typeface="Calibri" pitchFamily="34" charset="0"/>
              </a:rPr>
              <a:t>replace or share certain responsibilities with the provincial/territorial or federal government</a:t>
            </a:r>
          </a:p>
          <a:p>
            <a:pPr eaLnBrk="1" hangingPunct="1"/>
            <a:r>
              <a:rPr lang="en-CA" alt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term</a:t>
            </a:r>
            <a:r>
              <a:rPr lang="en-CA" altLang="en-US" sz="2400" b="1" kern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self-government </a:t>
            </a:r>
            <a:r>
              <a:rPr lang="en-CA" alt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refers to a First Nation, Métis or Inuit community with control over its own affairs</a:t>
            </a:r>
          </a:p>
          <a:p>
            <a:pPr eaLnBrk="1" hangingPunct="1"/>
            <a:r>
              <a:rPr lang="en-CA" altLang="en-US" sz="2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Self‑governing First Nations have the ability to sign treaties (formal agreements)  and comprehensive land claims agreements (modern treaties) </a:t>
            </a:r>
            <a:endParaRPr lang="en-US" altLang="en-US" sz="2400" kern="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4953000"/>
            <a:ext cx="1921208" cy="1737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95400" y="4953000"/>
            <a:ext cx="1741626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121"/>
            <a:ext cx="8229600" cy="4525963"/>
          </a:xfrm>
        </p:spPr>
        <p:txBody>
          <a:bodyPr/>
          <a:lstStyle/>
          <a:p>
            <a:r>
              <a:rPr lang="en-CA" dirty="0" smtClean="0">
                <a:solidFill>
                  <a:srgbClr val="FFFFFF"/>
                </a:solidFill>
                <a:latin typeface="Calibri"/>
                <a:cs typeface="Calibri"/>
              </a:rPr>
              <a:t>How does government impact you on a daily basis?</a:t>
            </a:r>
          </a:p>
          <a:p>
            <a:pPr marL="0" indent="0">
              <a:buNone/>
            </a:pPr>
            <a:endParaRPr lang="en-CA" sz="10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Which level of government has the greatest impact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?</a:t>
            </a:r>
          </a:p>
          <a:p>
            <a:pPr marL="0" indent="0">
              <a:buNone/>
            </a:pPr>
            <a:endParaRPr lang="en-US" sz="10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CA" dirty="0" smtClean="0">
                <a:solidFill>
                  <a:srgbClr val="FFFFFF"/>
                </a:solidFill>
                <a:latin typeface="Calibri"/>
                <a:cs typeface="Calibri"/>
              </a:rPr>
              <a:t>Why is it important to know who your local representative is?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4000" b="1" kern="0" dirty="0" smtClean="0">
                <a:solidFill>
                  <a:schemeClr val="bg1"/>
                </a:solidFill>
                <a:latin typeface="Calibri" pitchFamily="34" charset="0"/>
              </a:rPr>
              <a:t>Debrief</a:t>
            </a:r>
            <a:endParaRPr lang="en-US" altLang="en-US" sz="4000" b="1" kern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0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What do you know about the structure                of government in Canada?</a:t>
            </a:r>
          </a:p>
          <a:p>
            <a:pPr marL="0" indent="0" algn="ctr">
              <a:buNone/>
            </a:pPr>
            <a:endParaRPr lang="en-US" sz="3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27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Parliamentary Democracy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477000" cy="4525963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Canada is a </a:t>
            </a:r>
            <a:r>
              <a:rPr lang="en-US" altLang="en-US" sz="2400" b="1" dirty="0">
                <a:solidFill>
                  <a:srgbClr val="FFC000"/>
                </a:solidFill>
                <a:latin typeface="Calibri" pitchFamily="34" charset="0"/>
              </a:rPr>
              <a:t>parliamentary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democracy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itchFamily="34" charset="0"/>
              </a:rPr>
              <a:t>;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we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elect representatives to </a:t>
            </a:r>
            <a:r>
              <a:rPr lang="en-US" altLang="en-US" sz="2400" dirty="0">
                <a:solidFill>
                  <a:schemeClr val="bg1"/>
                </a:solidFill>
                <a:latin typeface="Calibri" pitchFamily="34" charset="0"/>
              </a:rPr>
              <a:t>our federal parliament and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provincial and territorial legislatures to make laws</a:t>
            </a:r>
          </a:p>
          <a:p>
            <a:pPr eaLnBrk="1" hangingPunct="1"/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These elected representatives are usually associated with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political </a:t>
            </a:r>
            <a:r>
              <a:rPr lang="en-CA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party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(a group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of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individuals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with a shared vision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and similar political beliefs whose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intention is to achieve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power)</a:t>
            </a:r>
          </a:p>
          <a:p>
            <a:pPr eaLnBrk="1" hangingPunct="1"/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The party with the </a:t>
            </a:r>
            <a:r>
              <a:rPr lang="en-CA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most representatives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forms government and their leader becomes the head of the government</a:t>
            </a:r>
          </a:p>
        </p:txBody>
      </p:sp>
      <p:pic>
        <p:nvPicPr>
          <p:cNvPr id="2" name="Picture 2" descr="Coat of arms o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81200"/>
            <a:ext cx="1727200" cy="256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Three Branches of Government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064760" cy="4297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800" dirty="0" smtClean="0">
                <a:solidFill>
                  <a:schemeClr val="bg1"/>
                </a:solidFill>
                <a:latin typeface="Calibri" pitchFamily="34" charset="0"/>
              </a:rPr>
              <a:t>In a parliamentary system, there are three branches or divisions: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CA" altLang="en-US" b="1" dirty="0">
                <a:solidFill>
                  <a:srgbClr val="FFC000"/>
                </a:solidFill>
                <a:latin typeface="Calibri" pitchFamily="34" charset="0"/>
              </a:rPr>
              <a:t>Executive 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(creates policies and implements </a:t>
            </a:r>
            <a:r>
              <a:rPr lang="en-CA" altLang="en-US" dirty="0">
                <a:solidFill>
                  <a:schemeClr val="bg1"/>
                </a:solidFill>
                <a:latin typeface="Calibri" pitchFamily="34" charset="0"/>
              </a:rPr>
              <a:t>legislation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CA" altLang="en-US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CA" altLang="en-US" b="1" dirty="0" smtClean="0">
                <a:solidFill>
                  <a:srgbClr val="FFC000"/>
                </a:solidFill>
                <a:latin typeface="Calibri" pitchFamily="34" charset="0"/>
              </a:rPr>
              <a:t>Legislative 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(passes legislation)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CA" altLang="en-US" b="1" dirty="0" smtClean="0">
                <a:solidFill>
                  <a:srgbClr val="FFC000"/>
                </a:solidFill>
                <a:latin typeface="Calibri" pitchFamily="34" charset="0"/>
              </a:rPr>
              <a:t>Judicial 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(oversees and interprets laws)</a:t>
            </a:r>
            <a:endParaRPr lang="en-US" altLang="en-US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Image result for executive branch canada imag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60" y="1981200"/>
            <a:ext cx="329184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28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Executive Branch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Responsible for creating policies and implementing </a:t>
            </a:r>
            <a:r>
              <a:rPr lang="en-CA" sz="2400" dirty="0" smtClean="0">
                <a:solidFill>
                  <a:schemeClr val="bg1"/>
                </a:solidFill>
                <a:latin typeface="Calibri" pitchFamily="34" charset="0"/>
              </a:rPr>
              <a:t>laws</a:t>
            </a:r>
            <a:r>
              <a:rPr lang="en-CA" sz="2400" dirty="0">
                <a:solidFill>
                  <a:schemeClr val="bg1"/>
                </a:solidFill>
                <a:latin typeface="Calibri" pitchFamily="34" charset="0"/>
              </a:rPr>
              <a:t>, rules </a:t>
            </a:r>
            <a:r>
              <a:rPr lang="en-CA" sz="2400" dirty="0" smtClean="0">
                <a:solidFill>
                  <a:schemeClr val="bg1"/>
                </a:solidFill>
                <a:latin typeface="Calibri" pitchFamily="34" charset="0"/>
              </a:rPr>
              <a:t>and regulations</a:t>
            </a:r>
          </a:p>
          <a:p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onsists </a:t>
            </a:r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monarch, the </a:t>
            </a:r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</a:t>
            </a:r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and cabinet, and the public service</a:t>
            </a:r>
          </a:p>
          <a:p>
            <a:pPr lvl="1"/>
            <a:r>
              <a:rPr lang="en-CA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</a:t>
            </a:r>
            <a:r>
              <a:rPr lang="en-CA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The monarch is represented by the </a:t>
            </a:r>
            <a:r>
              <a:rPr lang="en-CA" sz="2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governor general</a:t>
            </a:r>
            <a:r>
              <a:rPr lang="en-CA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and the head of government is called the </a:t>
            </a:r>
            <a:r>
              <a:rPr lang="en-CA" sz="2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 minister</a:t>
            </a:r>
          </a:p>
          <a:p>
            <a:pPr lvl="1"/>
            <a:r>
              <a:rPr lang="en-CA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PROVINCIAL</a:t>
            </a:r>
            <a:r>
              <a:rPr lang="en-CA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monarch is represented by the </a:t>
            </a:r>
            <a:r>
              <a:rPr lang="en-CA" sz="2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lieutenant governor </a:t>
            </a:r>
            <a:r>
              <a:rPr lang="en-CA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head of government is called a </a:t>
            </a:r>
            <a:r>
              <a:rPr lang="en-CA" sz="2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premier</a:t>
            </a:r>
            <a:endParaRPr lang="en-CA" sz="2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head of government appoints </a:t>
            </a:r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elected representatives to lead the departments or ministries of the</a:t>
            </a:r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executive </a:t>
            </a:r>
            <a:r>
              <a:rPr lang="en-CA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council </a:t>
            </a:r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CA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cabinet</a:t>
            </a:r>
            <a:r>
              <a:rPr lang="en-CA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0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Legislative Branch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297363"/>
          </a:xfrm>
        </p:spPr>
        <p:txBody>
          <a:bodyPr/>
          <a:lstStyle/>
          <a:p>
            <a:pPr eaLnBrk="1" hangingPunct="1"/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Responsible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for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debating, amending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and passing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laws, with approval by the Crown</a:t>
            </a:r>
          </a:p>
          <a:p>
            <a:pPr lvl="1" eaLnBrk="1" hangingPunct="1"/>
            <a:r>
              <a:rPr lang="en-CA" altLang="en-US" sz="2400" b="1" dirty="0" smtClean="0">
                <a:solidFill>
                  <a:schemeClr val="bg1"/>
                </a:solidFill>
                <a:latin typeface="Calibri" pitchFamily="34" charset="0"/>
              </a:rPr>
              <a:t>FEDERAL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: includes two houses, made up of elected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m</a:t>
            </a:r>
            <a:r>
              <a:rPr lang="en-CA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embers of Parliament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(MPs) in the lower house and appointed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senators</a:t>
            </a:r>
            <a:r>
              <a:rPr lang="en-CA" altLang="en-US" sz="2400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in the upper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house</a:t>
            </a:r>
          </a:p>
          <a:p>
            <a:pPr lvl="1" eaLnBrk="1" hangingPunct="1"/>
            <a:r>
              <a:rPr lang="en-CA" altLang="en-US" sz="2400" b="1" dirty="0" smtClean="0">
                <a:solidFill>
                  <a:schemeClr val="bg1"/>
                </a:solidFill>
                <a:latin typeface="Calibri" pitchFamily="34" charset="0"/>
              </a:rPr>
              <a:t>PROVINCIAL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:  only has one house, made up of elected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m</a:t>
            </a:r>
            <a:r>
              <a:rPr lang="en-CA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embers </a:t>
            </a:r>
            <a:r>
              <a:rPr lang="en-CA" altLang="en-US" sz="2400" b="1" dirty="0">
                <a:solidFill>
                  <a:srgbClr val="FFC000"/>
                </a:solidFill>
                <a:latin typeface="Calibri" pitchFamily="34" charset="0"/>
              </a:rPr>
              <a:t>of the </a:t>
            </a:r>
            <a:r>
              <a:rPr lang="en-CA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Legislative Assembly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(MLAs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) </a:t>
            </a:r>
          </a:p>
          <a:p>
            <a:pPr eaLnBrk="1" hangingPunct="1"/>
            <a:endParaRPr lang="en-CA" alt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 descr="http://nanaimonewsnow.com/sites/default/files/styles/main_image/public/field/image/legislature%20inside%20throne%20speech%20credit%20bc%20govt.jpg?itok=ABcDtsW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343400"/>
            <a:ext cx="406583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92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  <a:latin typeface="Calibri" pitchFamily="34" charset="0"/>
              </a:rPr>
              <a:t>Judicial Branch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Interprets the law and punishes those who violate established laws, rules and regulations</a:t>
            </a:r>
          </a:p>
          <a:p>
            <a:pPr lvl="1" eaLnBrk="1" hangingPunct="1"/>
            <a:r>
              <a:rPr lang="en-CA" altLang="en-US" sz="2200" b="1" dirty="0">
                <a:solidFill>
                  <a:schemeClr val="bg1"/>
                </a:solidFill>
                <a:latin typeface="Calibri" pitchFamily="34" charset="0"/>
              </a:rPr>
              <a:t>FEDERAL</a:t>
            </a:r>
            <a:r>
              <a:rPr lang="en-CA" altLang="en-US" sz="2200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CA" altLang="en-US" sz="2200" dirty="0" smtClean="0">
                <a:solidFill>
                  <a:schemeClr val="bg1"/>
                </a:solidFill>
                <a:latin typeface="Calibri" pitchFamily="34" charset="0"/>
              </a:rPr>
              <a:t>Supreme </a:t>
            </a:r>
            <a:r>
              <a:rPr lang="en-CA" altLang="en-US" sz="2200" dirty="0">
                <a:solidFill>
                  <a:schemeClr val="bg1"/>
                </a:solidFill>
                <a:latin typeface="Calibri" pitchFamily="34" charset="0"/>
              </a:rPr>
              <a:t>Court of </a:t>
            </a:r>
            <a:r>
              <a:rPr lang="en-CA" altLang="en-US" sz="2200" dirty="0" smtClean="0">
                <a:solidFill>
                  <a:schemeClr val="bg1"/>
                </a:solidFill>
                <a:latin typeface="Calibri" pitchFamily="34" charset="0"/>
              </a:rPr>
              <a:t>Canada headed by nine appointed judges, </a:t>
            </a:r>
            <a:r>
              <a:rPr lang="en-CA" altLang="en-US" sz="2200" dirty="0">
                <a:solidFill>
                  <a:schemeClr val="bg1"/>
                </a:solidFill>
                <a:latin typeface="Calibri" pitchFamily="34" charset="0"/>
              </a:rPr>
              <a:t>Federal Court of Canada, and Tax Court of Canada</a:t>
            </a:r>
          </a:p>
          <a:p>
            <a:pPr lvl="1" eaLnBrk="1" hangingPunct="1"/>
            <a:r>
              <a:rPr lang="en-CA" altLang="en-US" sz="2200" b="1" dirty="0">
                <a:solidFill>
                  <a:schemeClr val="bg1"/>
                </a:solidFill>
                <a:latin typeface="Calibri" pitchFamily="34" charset="0"/>
              </a:rPr>
              <a:t>PROVINCIAL</a:t>
            </a:r>
            <a:r>
              <a:rPr lang="en-CA" altLang="en-US" sz="2200" dirty="0">
                <a:solidFill>
                  <a:schemeClr val="bg1"/>
                </a:solidFill>
                <a:latin typeface="Calibri" pitchFamily="34" charset="0"/>
              </a:rPr>
              <a:t>: BC Court of </a:t>
            </a:r>
            <a:r>
              <a:rPr lang="en-CA" altLang="en-US" sz="2200" dirty="0" smtClean="0">
                <a:solidFill>
                  <a:schemeClr val="bg1"/>
                </a:solidFill>
                <a:latin typeface="Calibri" pitchFamily="34" charset="0"/>
              </a:rPr>
              <a:t>Appeal headed by the Chief Justice of BC, the </a:t>
            </a:r>
            <a:r>
              <a:rPr lang="en-CA" altLang="en-US" sz="2200" dirty="0">
                <a:solidFill>
                  <a:schemeClr val="bg1"/>
                </a:solidFill>
                <a:latin typeface="Calibri" pitchFamily="34" charset="0"/>
              </a:rPr>
              <a:t>Supreme Court of </a:t>
            </a:r>
            <a:r>
              <a:rPr lang="en-CA" altLang="en-US" sz="2200" dirty="0" smtClean="0">
                <a:solidFill>
                  <a:schemeClr val="bg1"/>
                </a:solidFill>
                <a:latin typeface="Calibri" pitchFamily="34" charset="0"/>
              </a:rPr>
              <a:t>BC</a:t>
            </a:r>
            <a:r>
              <a:rPr lang="en-CA" altLang="en-US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sz="2200" dirty="0" smtClean="0">
                <a:solidFill>
                  <a:schemeClr val="bg1"/>
                </a:solidFill>
                <a:latin typeface="Calibri" pitchFamily="34" charset="0"/>
              </a:rPr>
              <a:t>and BC </a:t>
            </a:r>
            <a:r>
              <a:rPr lang="en-CA" altLang="en-US" sz="2200" dirty="0">
                <a:solidFill>
                  <a:schemeClr val="bg1"/>
                </a:solidFill>
                <a:latin typeface="Calibri" pitchFamily="34" charset="0"/>
              </a:rPr>
              <a:t>Provincial </a:t>
            </a:r>
            <a:r>
              <a:rPr lang="en-CA" altLang="en-US" sz="2200" dirty="0" smtClean="0">
                <a:solidFill>
                  <a:schemeClr val="bg1"/>
                </a:solidFill>
                <a:latin typeface="Calibri" pitchFamily="34" charset="0"/>
              </a:rPr>
              <a:t>Court</a:t>
            </a:r>
            <a:endParaRPr lang="en-CA" alt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The judicial branch operates independently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and separately from the executive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and legislative </a:t>
            </a:r>
            <a:r>
              <a:rPr lang="en-CA" altLang="en-US" sz="2400" dirty="0">
                <a:solidFill>
                  <a:schemeClr val="bg1"/>
                </a:solidFill>
                <a:latin typeface="Calibri" pitchFamily="34" charset="0"/>
              </a:rPr>
              <a:t>branches of </a:t>
            </a:r>
            <a:r>
              <a:rPr lang="en-CA" altLang="en-US" sz="2400" dirty="0" smtClean="0">
                <a:solidFill>
                  <a:schemeClr val="bg1"/>
                </a:solidFill>
                <a:latin typeface="Calibri" pitchFamily="34" charset="0"/>
              </a:rPr>
              <a:t>government</a:t>
            </a:r>
            <a:endParaRPr lang="en-US" altLang="en-U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724400"/>
            <a:ext cx="289437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7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  <a:cs typeface="Calibri"/>
              </a:rPr>
              <a:t>Why do you think it is important for our government to be divided into three branches?</a:t>
            </a:r>
          </a:p>
        </p:txBody>
      </p:sp>
    </p:spTree>
    <p:extLst>
      <p:ext uri="{BB962C8B-B14F-4D97-AF65-F5344CB8AC3E}">
        <p14:creationId xmlns:p14="http://schemas.microsoft.com/office/powerpoint/2010/main" val="185647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DE SYSTEMS\Desktop\ON 2013\PPT\CIVIX PPT backgrounds\CIVIX_pp_slides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Federal vs. Provincial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endParaRPr lang="en-US" alt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altLang="en-US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72789"/>
              </p:ext>
            </p:extLst>
          </p:nvPr>
        </p:nvGraphicFramePr>
        <p:xfrm>
          <a:off x="609600" y="1600200"/>
          <a:ext cx="8153400" cy="4830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2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31498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026">
                <a:tc>
                  <a:txBody>
                    <a:bodyPr/>
                    <a:lstStyle/>
                    <a:p>
                      <a:r>
                        <a:rPr lang="en-CA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 given to the elected member</a:t>
                      </a:r>
                      <a:endParaRPr lang="en-CA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Member </a:t>
                      </a:r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</a:t>
                      </a:r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Parliament </a:t>
                      </a:r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(MP)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Member </a:t>
                      </a:r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the Legislative</a:t>
                      </a:r>
                      <a:r>
                        <a:rPr lang="en-CA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Assembly (MLA)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818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</a:t>
                      </a:r>
                      <a:r>
                        <a:rPr lang="en-CA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elected members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818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r>
                        <a:rPr lang="en-CA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head of government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prime minister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premier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4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  <a:r>
                        <a:rPr lang="en-CA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legislative body</a:t>
                      </a:r>
                      <a:endParaRPr lang="en-CA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House</a:t>
                      </a:r>
                      <a:r>
                        <a:rPr lang="en-CA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Commons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Legislative</a:t>
                      </a:r>
                      <a:r>
                        <a:rPr lang="en-CA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Assembly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CA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monarch’s representative</a:t>
                      </a:r>
                      <a:endParaRPr lang="en-CA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governor gen</a:t>
                      </a:r>
                      <a:r>
                        <a:rPr lang="en-CA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eral 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lieutenant governor</a:t>
                      </a:r>
                      <a:endParaRPr lang="en-C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9" name="Picture 14" descr="Canadian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2152406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676400"/>
            <a:ext cx="212748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729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785</Words>
  <Application>Microsoft Office PowerPoint</Application>
  <PresentationFormat>On-screen Show (4:3)</PresentationFormat>
  <Paragraphs>97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MS PGothic</vt:lpstr>
      <vt:lpstr>Arial</vt:lpstr>
      <vt:lpstr>Calibri</vt:lpstr>
      <vt:lpstr>Default Design</vt:lpstr>
      <vt:lpstr>PowerPoint Presentation</vt:lpstr>
      <vt:lpstr>PowerPoint Presentation</vt:lpstr>
      <vt:lpstr>Parliamentary Democracy</vt:lpstr>
      <vt:lpstr>Three Branches of Government</vt:lpstr>
      <vt:lpstr>Executive Branch</vt:lpstr>
      <vt:lpstr>Legislative Branch</vt:lpstr>
      <vt:lpstr>Judicial Branch</vt:lpstr>
      <vt:lpstr>PowerPoint Presentation</vt:lpstr>
      <vt:lpstr>Federal vs. Provincial</vt:lpstr>
      <vt:lpstr>PowerPoint Presentation</vt:lpstr>
      <vt:lpstr>Local Governments</vt:lpstr>
      <vt:lpstr>Division of Powers</vt:lpstr>
      <vt:lpstr>Examples of Government Responsibilities</vt:lpstr>
      <vt:lpstr>Municipal/Local</vt:lpstr>
      <vt:lpstr>PowerPoint Presentation</vt:lpstr>
    </vt:vector>
  </TitlesOfParts>
  <Company>DESYSTEMS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SYSTEMS</dc:creator>
  <cp:lastModifiedBy>CIVIX Canada</cp:lastModifiedBy>
  <cp:revision>139</cp:revision>
  <dcterms:created xsi:type="dcterms:W3CDTF">2013-04-10T19:19:19Z</dcterms:created>
  <dcterms:modified xsi:type="dcterms:W3CDTF">2017-03-28T00:31:58Z</dcterms:modified>
</cp:coreProperties>
</file>